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10" r:id="rId2"/>
    <p:sldId id="279" r:id="rId3"/>
    <p:sldId id="282" r:id="rId4"/>
    <p:sldId id="309" r:id="rId5"/>
    <p:sldId id="283" r:id="rId6"/>
    <p:sldId id="261" r:id="rId7"/>
    <p:sldId id="291" r:id="rId8"/>
    <p:sldId id="293" r:id="rId9"/>
    <p:sldId id="294" r:id="rId10"/>
    <p:sldId id="292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12" r:id="rId24"/>
    <p:sldId id="311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0002"/>
    <a:srgbClr val="F2EABF"/>
    <a:srgbClr val="EEA9C2"/>
    <a:srgbClr val="ED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7"/>
    <p:restoredTop sz="94694"/>
  </p:normalViewPr>
  <p:slideViewPr>
    <p:cSldViewPr snapToGrid="0">
      <p:cViewPr varScale="1">
        <p:scale>
          <a:sx n="117" d="100"/>
          <a:sy n="11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formal proofs are present in </a:t>
            </a:r>
            <a:r>
              <a:rPr lang="en-US" dirty="0" err="1"/>
              <a:t>Poças</a:t>
            </a:r>
            <a:r>
              <a:rPr lang="en-US" dirty="0"/>
              <a:t>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code freest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; </a:t>
            </a:r>
            <a:r>
              <a:rPr lang="en-US" dirty="0" err="1"/>
              <a:t>aplicado</a:t>
            </a:r>
            <a:r>
              <a:rPr lang="en-US" dirty="0"/>
              <a:t> a T1, </a:t>
            </a:r>
            <a:r>
              <a:rPr lang="en-US" dirty="0" err="1"/>
              <a:t>aplicado</a:t>
            </a:r>
            <a:r>
              <a:rPr lang="en-US" dirty="0"/>
              <a:t> a 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</a:t>
            </a:r>
            <a:r>
              <a:rPr lang="en-US" dirty="0" err="1"/>
              <a:t>internalised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R-D; </a:t>
            </a:r>
            <a:r>
              <a:rPr lang="en-US" dirty="0" err="1"/>
              <a:t>juntar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3955708" y="2495188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8228217" cy="3789647"/>
            <a:chOff x="0" y="-9525"/>
            <a:chExt cx="16456433" cy="5032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4519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7200" dirty="0"/>
                <a:t>Integrating Type Operators into the </a:t>
              </a:r>
              <a:r>
                <a:rPr lang="en-US" sz="7200" dirty="0" err="1"/>
                <a:t>FreeST</a:t>
              </a:r>
              <a:r>
                <a:rPr lang="en-US" sz="7200" dirty="0"/>
                <a:t> Programming Language</a:t>
              </a:r>
              <a:endParaRPr lang="en-US" sz="72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43011"/>
              <a:ext cx="15381457" cy="48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400" dirty="0" err="1"/>
                <a:t>INForum</a:t>
              </a:r>
              <a:r>
                <a:rPr lang="en-US" sz="2400" dirty="0"/>
                <a:t>, Lisbon, 5</a:t>
              </a:r>
              <a:r>
                <a:rPr lang="en-US" sz="2400" baseline="30000" dirty="0"/>
                <a:t>th</a:t>
              </a:r>
              <a:r>
                <a:rPr lang="en-US" sz="2400" dirty="0"/>
                <a:t> September 2024</a:t>
              </a:r>
              <a:endPara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4963886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587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8615707" y="-1242046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is in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weak head normal form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 no reduction rule can be applied.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Weak Head 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 type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normalises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if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in weak head normal form and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reached from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in a finite number of reduction steps. </a:t>
                  </a:r>
                </a:p>
              </p:txBody>
            </p:sp>
          </mc:Choice>
          <mc:Fallback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10204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Normalisation</a:t>
              </a: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"/>
          <p:cNvSpPr txBox="1"/>
          <p:nvPr/>
        </p:nvSpPr>
        <p:spPr>
          <a:xfrm>
            <a:off x="4877656" y="4673803"/>
            <a:ext cx="2660882" cy="61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Loop of reductions to itself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/>
              <p:nvPr/>
            </p:nvSpPr>
            <p:spPr>
              <a:xfrm>
                <a:off x="4039565" y="2479875"/>
                <a:ext cx="4337064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…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565" y="2479875"/>
                <a:ext cx="4337064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/>
              <p:cNvSpPr txBox="1"/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26"/>
                  </a:lnSpc>
                </a:pPr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Trailing </a:t>
                </a:r>
                <a14:m>
                  <m:oMath xmlns:m="http://schemas.openxmlformats.org/officeDocument/2006/math">
                    <m:r>
                      <a:rPr lang="en-US" sz="1866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𝑆𝑘𝑖𝑝</m:t>
                    </m:r>
                  </m:oMath>
                </a14:m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.</a:t>
                </a:r>
              </a:p>
            </p:txBody>
          </p:sp>
        </mc:Choice>
        <mc:Fallback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  <a:blipFill>
                <a:blip r:embed="rId3"/>
                <a:stretch>
                  <a:fillRect t="-16000" b="-4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…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Type 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5F62-B61B-C740-5A8E-54D94751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0"/>
          <a:stretch/>
        </p:blipFill>
        <p:spPr>
          <a:xfrm>
            <a:off x="2209800" y="2842023"/>
            <a:ext cx="7772400" cy="17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F7046-2958-7A62-A288-49C5D442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4884"/>
            <a:ext cx="7772400" cy="174334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8840165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35293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E4EC1-BE6A-0132-6446-2AA7BAB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85" y="2842023"/>
            <a:ext cx="6769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A4E9B-A40B-6C73-32BF-C9BA0BC4A92D}"/>
              </a:ext>
            </a:extLst>
          </p:cNvPr>
          <p:cNvGrpSpPr/>
          <p:nvPr/>
        </p:nvGrpSpPr>
        <p:grpSpPr>
          <a:xfrm>
            <a:off x="3926669" y="2284962"/>
            <a:ext cx="1689653" cy="1685429"/>
            <a:chOff x="3853834" y="3429000"/>
            <a:chExt cx="1689653" cy="16854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F8EE76-1A3C-0908-A739-39D7F55EB1E3}"/>
                </a:ext>
              </a:extLst>
            </p:cNvPr>
            <p:cNvGrpSpPr/>
            <p:nvPr/>
          </p:nvGrpSpPr>
          <p:grpSpPr>
            <a:xfrm>
              <a:off x="3853834" y="3429000"/>
              <a:ext cx="1689653" cy="1685429"/>
              <a:chOff x="2179717" y="2991557"/>
              <a:chExt cx="1689653" cy="168542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9053301-8356-874B-41DD-31F15516C4EC}"/>
                  </a:ext>
                </a:extLst>
              </p:cNvPr>
              <p:cNvSpPr/>
              <p:nvPr/>
            </p:nvSpPr>
            <p:spPr>
              <a:xfrm>
                <a:off x="2179717" y="2991557"/>
                <a:ext cx="1689653" cy="1685429"/>
              </a:xfrm>
              <a:custGeom>
                <a:avLst/>
                <a:gdLst/>
                <a:ahLst/>
                <a:cxnLst/>
                <a:rect l="l" t="t" r="r" b="b"/>
                <a:pathLst>
                  <a:path w="3379306" h="3370858">
                    <a:moveTo>
                      <a:pt x="0" y="0"/>
                    </a:moveTo>
                    <a:lnTo>
                      <a:pt x="3379306" y="0"/>
                    </a:lnTo>
                    <a:lnTo>
                      <a:pt x="3379306" y="3370858"/>
                    </a:lnTo>
                    <a:lnTo>
                      <a:pt x="0" y="33708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4EB16A-C2A2-426E-AD7A-D0115D4D29E9}"/>
                  </a:ext>
                </a:extLst>
              </p:cNvPr>
              <p:cNvSpPr txBox="1"/>
              <p:nvPr/>
            </p:nvSpPr>
            <p:spPr>
              <a:xfrm>
                <a:off x="2783519" y="3548056"/>
                <a:ext cx="48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/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l-GR" sz="1100" dirty="0">
                      <a:effectLst/>
                      <a:latin typeface="CMMI7"/>
                    </a:rPr>
                    <a:t> </a:t>
                  </a:r>
                  <a:endParaRPr lang="el-GR" sz="3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blipFill>
                  <a:blip r:embed="rId4"/>
                  <a:stretch>
                    <a:fillRect l="-3175" r="-11111" b="-1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A21F9-28D2-1FFB-74A1-31E696A63833}"/>
              </a:ext>
            </a:extLst>
          </p:cNvPr>
          <p:cNvGrpSpPr/>
          <p:nvPr/>
        </p:nvGrpSpPr>
        <p:grpSpPr>
          <a:xfrm>
            <a:off x="6396767" y="2284962"/>
            <a:ext cx="1689653" cy="1685429"/>
            <a:chOff x="6147289" y="3429000"/>
            <a:chExt cx="1689653" cy="168542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7E923-5909-688B-E887-595FCDE13819}"/>
                </a:ext>
              </a:extLst>
            </p:cNvPr>
            <p:cNvSpPr/>
            <p:nvPr/>
          </p:nvSpPr>
          <p:spPr>
            <a:xfrm>
              <a:off x="6147289" y="3429000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/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PT" sz="4000" b="0" i="0" smtClean="0">
                                <a:effectLst/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blipFill>
                  <a:blip r:embed="rId5"/>
                  <a:stretch>
                    <a:fillRect l="-2667" r="-34667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/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3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l-GR" sz="24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l-G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blipFill>
                <a:blip r:embed="rId6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6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/>
              <p:cNvSpPr txBox="1"/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Check if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is well-formed</a:t>
                </a:r>
              </a:p>
            </p:txBody>
          </p:sp>
        </mc:Choice>
        <mc:Fallback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  <a:blipFill>
                <a:blip r:embed="rId3"/>
                <a:stretch>
                  <a:fillRect l="-3874" t="-1493" b="-40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512B8737-96A3-3FA1-E65C-0A39AB78AC86}"/>
              </a:ext>
            </a:extLst>
          </p:cNvPr>
          <p:cNvSpPr/>
          <p:nvPr/>
        </p:nvSpPr>
        <p:spPr>
          <a:xfrm>
            <a:off x="1317408" y="1878534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FFC8AD9-6B84-9377-3A15-DE69E17BA554}"/>
              </a:ext>
            </a:extLst>
          </p:cNvPr>
          <p:cNvGrpSpPr/>
          <p:nvPr/>
        </p:nvGrpSpPr>
        <p:grpSpPr>
          <a:xfrm>
            <a:off x="3671261" y="2457301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pre-</a:t>
                  </a:r>
                  <a:r>
                    <a:rPr lang="en-US" sz="1866" i="1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kinded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 b="0" i="0" dirty="0" smtClean="0">
                              <a:latin typeface="Cambria Math" panose="02040503050406030204" pitchFamily="18" charset="0"/>
                            </a:rPr>
                            <m:t>pre</m:t>
                          </m:r>
                        </m:sub>
                      </m:sSub>
                      <m:r>
                        <a:rPr lang="pt-PT" sz="20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0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0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5"/>
                  <a:stretch>
                    <a:fillRect l="-1858" t="-1020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F639E0-BBA0-97C7-5068-D3B3EB608B78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First step</a:t>
              </a: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E98B6F54-5EF4-2F00-8473-E3714DC84C13}"/>
              </a:ext>
            </a:extLst>
          </p:cNvPr>
          <p:cNvGrpSpPr/>
          <p:nvPr/>
        </p:nvGrpSpPr>
        <p:grpSpPr>
          <a:xfrm>
            <a:off x="3671261" y="3807633"/>
            <a:ext cx="7501091" cy="1658108"/>
            <a:chOff x="188" y="-9525"/>
            <a:chExt cx="14351559" cy="33982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88185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well-formed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pt-PT" sz="2000" b="0" i="1" dirty="0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pt-PT" sz="20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0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0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dirty="0"/>
                    <a:t> 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which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involves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checking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if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and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all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its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application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subtypes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1866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</a:t>
                  </a:r>
                  <a:r>
                    <a:rPr lang="pt-PT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881851"/>
                </a:xfrm>
                <a:prstGeom prst="rect">
                  <a:avLst/>
                </a:prstGeom>
                <a:blipFill>
                  <a:blip r:embed="rId6"/>
                  <a:stretch>
                    <a:fillRect l="-1858" t="-68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252EC7B0-C818-DFAE-AF06-5FAF150EAEA6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77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A69C-EE6B-2AC8-B74A-BB308FBB8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7"/>
          <a:stretch/>
        </p:blipFill>
        <p:spPr>
          <a:xfrm>
            <a:off x="1314671" y="2977735"/>
            <a:ext cx="9562658" cy="20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1907166"/>
            <a:ext cx="7501091" cy="1658108"/>
            <a:chOff x="188" y="-9525"/>
            <a:chExt cx="14351559" cy="3398293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8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672034"/>
            <a:ext cx="7501091" cy="1350332"/>
            <a:chOff x="188" y="-9525"/>
            <a:chExt cx="14351559" cy="276750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Minimal renaming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consists on renaming bound variables in a type by the smallest possible variable available.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Minimal Renaming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9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2821" r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8929" r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sSub>
                              <m:sSubPr>
                                <m:ctrlP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</m:ctrlPr>
                              </m:sSubPr>
                              <m:e>
                                <m:r>
                                  <a:rPr lang="pt-PT" sz="3600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blipFill>
                  <a:blip r:embed="rId7"/>
                  <a:stretch>
                    <a:fillRect l="-12821" r="-92308" b="-18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D1BB09-7B89-4DFF-B8B3-F7897B7307DC}"/>
              </a:ext>
            </a:extLst>
          </p:cNvPr>
          <p:cNvSpPr txBox="1"/>
          <p:nvPr/>
        </p:nvSpPr>
        <p:spPr>
          <a:xfrm>
            <a:off x="6530120" y="1988727"/>
            <a:ext cx="21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3C7FD-A700-3F99-7E78-CFA6020270B5}"/>
              </a:ext>
            </a:extLst>
          </p:cNvPr>
          <p:cNvSpPr txBox="1"/>
          <p:nvPr/>
        </p:nvSpPr>
        <p:spPr>
          <a:xfrm>
            <a:off x="8921448" y="1988727"/>
            <a:ext cx="2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29134" y="2403177"/>
            <a:ext cx="7501091" cy="2581438"/>
            <a:chOff x="188" y="-9525"/>
            <a:chExt cx="14351559" cy="52906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37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grammar in GNF is a tuple (T , N ,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γ,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R): 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T is a finite set of 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N is a finite set of non-terminal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starting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;</a:t>
              </a:r>
            </a:p>
            <a:p>
              <a:pPr>
                <a:lnSpc>
                  <a:spcPts val="2426"/>
                </a:lnSpc>
              </a:pP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R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finite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set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production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rules.</a:t>
              </a: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Grammar in </a:t>
              </a: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Greibach</a:t>
              </a: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Normal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62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615908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Equivalence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/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000" dirty="0"/>
                  <a:t> ~ </a:t>
                </a:r>
                <a14:m>
                  <m:oMath xmlns:m="http://schemas.openxmlformats.org/officeDocument/2006/math">
                    <m:r>
                      <a:rPr lang="pt-PT" sz="40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endParaRPr lang="en-US" sz="4000" dirty="0"/>
              </a:p>
              <a:p>
                <a:pPr>
                  <a:lnSpc>
                    <a:spcPts val="6080"/>
                  </a:lnSpc>
                </a:pP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  <a:blipFill>
                <a:blip r:embed="rId3"/>
                <a:stretch>
                  <a:fillRect l="-12963" t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9CE324C-FBCF-076E-E18A-0D1A01C90A7C}"/>
              </a:ext>
            </a:extLst>
          </p:cNvPr>
          <p:cNvGrpSpPr/>
          <p:nvPr/>
        </p:nvGrpSpPr>
        <p:grpSpPr>
          <a:xfrm>
            <a:off x="1665513" y="3455628"/>
            <a:ext cx="4147457" cy="1885689"/>
            <a:chOff x="-748890" y="2316158"/>
            <a:chExt cx="4147457" cy="1885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/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Compute</a:t>
                  </a:r>
                  <a:br>
                    <a:rPr lang="en-US" sz="3200" dirty="0">
                      <a:latin typeface="Fira Sans" panose="020B0503050000020004" pitchFamily="34" charset="0"/>
                    </a:rPr>
                  </a:b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and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blipFill>
                  <a:blip r:embed="rId4"/>
                  <a:stretch>
                    <a:fillRect l="-2141" t="-6977" r="-2141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B09138-0672-B98C-272F-9CF13F2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374" y="2316158"/>
              <a:ext cx="526927" cy="52692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924A2-A498-C57A-49FD-4BBAB9B6D334}"/>
              </a:ext>
            </a:extLst>
          </p:cNvPr>
          <p:cNvGrpSpPr/>
          <p:nvPr/>
        </p:nvGrpSpPr>
        <p:grpSpPr>
          <a:xfrm>
            <a:off x="6750454" y="3455628"/>
            <a:ext cx="3776032" cy="1885689"/>
            <a:chOff x="3551066" y="2334915"/>
            <a:chExt cx="3776032" cy="1885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/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sz="3200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1678" t="-6977" r="-1678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C41255D-91C3-E1F1-A3BD-07F81FBD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5618" y="2334915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Grammar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/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PT" sz="2800" b="0" i="1" smtClean="0">
                              <a:solidFill>
                                <a:srgbClr val="D5000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sz="28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⇓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pt-PT" sz="2800" b="0" dirty="0">
                  <a:solidFill>
                    <a:schemeClr val="tx2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  <m:r>
                            <m:rPr>
                              <m:sty m:val="p"/>
                            </m:rPr>
                            <a:rPr lang="pt-PT" sz="2800" b="0" i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Int</m:t>
                          </m:r>
                        </m:e>
                      </m:d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pPr/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pt-PT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8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5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27538-A971-C193-B30E-E8120A60D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0"/>
          <a:stretch/>
        </p:blipFill>
        <p:spPr>
          <a:xfrm>
            <a:off x="3293530" y="1520899"/>
            <a:ext cx="5604939" cy="47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3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Validation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D38B18-F5E2-228F-7EEF-79571EEA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77"/>
          <a:stretch/>
        </p:blipFill>
        <p:spPr>
          <a:xfrm>
            <a:off x="2311400" y="2493701"/>
            <a:ext cx="7569200" cy="2198213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A5EA6558-88D3-9E6D-F1CB-559A726B52D4}"/>
              </a:ext>
            </a:extLst>
          </p:cNvPr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1473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questions?</a:t>
              </a:r>
            </a:p>
          </p:txBody>
        </p:sp>
      </p:grp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0268B-E5FB-B9A4-E831-BEB21A8F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24" y="2351860"/>
            <a:ext cx="2396571" cy="23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l-GR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023537"/>
                  </p:ext>
                </p:extLst>
              </p:nvPr>
            </p:nvGraphicFramePr>
            <p:xfrm>
              <a:off x="418439" y="1684809"/>
              <a:ext cx="6238755" cy="3495231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51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21610">
                    <a:tc>
                      <a:txBody>
                        <a:bodyPr/>
                        <a:lstStyle/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?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!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⊕{l: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  &amp;{l: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Wait    Close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Skip</a:t>
                          </a: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Nunito"/>
                            <a:sym typeface="Nunito"/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023537"/>
                  </p:ext>
                </p:extLst>
              </p:nvPr>
            </p:nvGraphicFramePr>
            <p:xfrm>
              <a:off x="418439" y="1684809"/>
              <a:ext cx="6238755" cy="3495231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7666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28595">
                    <a:tc>
                      <a:txBody>
                        <a:bodyPr/>
                        <a:lstStyle/>
                        <a:p>
                          <a:endParaRPr lang="en-PT"/>
                        </a:p>
                      </a:txBody>
                      <a:tcPr marL="127000" marR="127000" marT="127000" marB="127000" anchor="ctr">
                        <a:blipFill>
                          <a:blip r:embed="rId3"/>
                          <a:stretch>
                            <a:fillRect t="-28372" b="-41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018B81C-E169-45B0-DF8E-65C62EB5F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375760"/>
              </p:ext>
            </p:extLst>
          </p:nvPr>
        </p:nvGraphicFramePr>
        <p:xfrm>
          <a:off x="4354246" y="1750122"/>
          <a:ext cx="6238755" cy="34091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51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700" dirty="0"/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1610">
                <a:tc>
                  <a:txBody>
                    <a:bodyPr/>
                    <a:lstStyle/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send/receive 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internal/external choice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wait/close channel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sequential composition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skip</a:t>
                      </a:r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10344873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Beyond Context-free Session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C1269-62CE-307C-02B4-CA1030527946}"/>
              </a:ext>
            </a:extLst>
          </p:cNvPr>
          <p:cNvSpPr txBox="1"/>
          <p:nvPr/>
        </p:nvSpPr>
        <p:spPr>
          <a:xfrm>
            <a:off x="3237937" y="2855764"/>
            <a:ext cx="5716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α}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727B-EFF7-ED6B-9ACB-B2C8C1A64775}"/>
              </a:ext>
            </a:extLst>
          </p:cNvPr>
          <p:cNvSpPr txBox="1"/>
          <p:nvPr/>
        </p:nvSpPr>
        <p:spPr>
          <a:xfrm>
            <a:off x="2950028" y="4652295"/>
            <a:ext cx="629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40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λβ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D50002"/>
                </a:solidFill>
                <a:highlight>
                  <a:srgbClr val="F2EABF"/>
                </a:highlight>
                <a:latin typeface="American Typewriter" panose="02090604020004020304" pitchFamily="18" charset="77"/>
                <a:cs typeface="Calibri" panose="020F0502020204030204" pitchFamily="34" charset="0"/>
              </a:rPr>
              <a:t>T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0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?β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α}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22E0A0-78B0-D17F-65F9-F6EF571F238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095999" y="3317429"/>
            <a:ext cx="0" cy="1334866"/>
          </a:xfrm>
          <a:prstGeom prst="straightConnector1">
            <a:avLst/>
          </a:prstGeom>
          <a:ln w="57150">
            <a:solidFill>
              <a:srgbClr val="EEA9C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4"/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Kinds categorize types.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base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∗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while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higher-order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an arrow between kinds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pt-PT" sz="1866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⇒</m:t>
                      </m:r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en-US" sz="1866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’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</a:p>
              </p:txBody>
            </p:sp>
          </mc:Choice>
          <mc:Fallback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8163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proper type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operator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acts upon types to create more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sSub>
                          <m:sSubPr>
                            <m:ctrlP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Pr>
                          <m:e>
                            <m:r>
                              <a:rPr lang="pt-PT" sz="60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e>
                          <m:sub>
                            <m: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</m:t>
                            </m:r>
                          </m:sub>
                        </m:sSub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3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50" y="1825625"/>
            <a:ext cx="800550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10582-1FF5-0249-43EA-8C91357EF96D}"/>
              </a:ext>
            </a:extLst>
          </p:cNvPr>
          <p:cNvSpPr txBox="1"/>
          <p:nvPr/>
        </p:nvSpPr>
        <p:spPr>
          <a:xfrm>
            <a:off x="5101869" y="2821254"/>
            <a:ext cx="1988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Dual</a:t>
            </a:r>
            <a:r>
              <a:rPr lang="en-US" sz="4800" dirty="0"/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397D146-0437-2213-792B-987098C3C442}"/>
              </a:ext>
            </a:extLst>
          </p:cNvPr>
          <p:cNvSpPr/>
          <p:nvPr/>
        </p:nvSpPr>
        <p:spPr>
          <a:xfrm>
            <a:off x="3001528" y="4574991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F2EABF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!Int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/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32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λ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 </a:t>
                </a:r>
                <a:r>
                  <a:rPr lang="en-US" sz="3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2766" r="-1081" b="-3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7474352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Weak Head Normal 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C54FF1-C077-3481-5783-6A62AD59275D}"/>
              </a:ext>
            </a:extLst>
          </p:cNvPr>
          <p:cNvGrpSpPr/>
          <p:nvPr/>
        </p:nvGrpSpPr>
        <p:grpSpPr>
          <a:xfrm>
            <a:off x="2488862" y="1771371"/>
            <a:ext cx="6893147" cy="2587513"/>
            <a:chOff x="2279035" y="2464268"/>
            <a:chExt cx="6893147" cy="2587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AD653-00D2-66EA-48EE-6CD959F01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422" b="56342"/>
            <a:stretch/>
          </p:blipFill>
          <p:spPr>
            <a:xfrm>
              <a:off x="2279035" y="2464268"/>
              <a:ext cx="6893147" cy="16382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34D445-F296-D57B-5BC3-6A48FFA98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" t="80570" r="9599"/>
            <a:stretch/>
          </p:blipFill>
          <p:spPr>
            <a:xfrm>
              <a:off x="2507844" y="4102524"/>
              <a:ext cx="6057421" cy="94925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D7C63-A4F2-B648-159A-D716F2E7DDBC}"/>
              </a:ext>
            </a:extLst>
          </p:cNvPr>
          <p:cNvGrpSpPr/>
          <p:nvPr/>
        </p:nvGrpSpPr>
        <p:grpSpPr>
          <a:xfrm>
            <a:off x="1448923" y="4759258"/>
            <a:ext cx="9495859" cy="1638256"/>
            <a:chOff x="1448923" y="4759258"/>
            <a:chExt cx="9495859" cy="1638256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69F65B60-9B00-20C8-8B10-E3515090CFDD}"/>
                </a:ext>
              </a:extLst>
            </p:cNvPr>
            <p:cNvGrpSpPr/>
            <p:nvPr/>
          </p:nvGrpSpPr>
          <p:grpSpPr>
            <a:xfrm>
              <a:off x="1448923" y="4838478"/>
              <a:ext cx="7501091" cy="1232351"/>
              <a:chOff x="188" y="-9525"/>
              <a:chExt cx="14351559" cy="252570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If there are two distinct reductions for a given type, </a:t>
                    </a:r>
                    <a14:m>
                      <m:oMath xmlns:m="http://schemas.openxmlformats.org/officeDocument/2006/math">
                        <m:r>
                          <a:rPr lang="pt-PT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𝑈</m:t>
                        </m:r>
                      </m:oMath>
                    </a14:m>
                    <a:r>
                      <a:rPr lang="pt-PT" sz="160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 a</a:t>
                    </a:r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nd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𝑉</m:t>
                        </m:r>
                      </m:oMath>
                    </a14:m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,</a:t>
                    </a:r>
                  </a:p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then both paths will eventually converge into the final reduced type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𝑊</m:t>
                        </m:r>
                      </m:oMath>
                    </a14:m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.</a:t>
                    </a:r>
                  </a:p>
                </p:txBody>
              </p:sp>
            </mc:Choice>
            <mc:Fallback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92" t="-125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02FB3384-A093-6CA0-6B6E-C809F8B97F5C}"/>
                  </a:ext>
                </a:extLst>
              </p:cNvPr>
              <p:cNvSpPr txBox="1"/>
              <p:nvPr/>
            </p:nvSpPr>
            <p:spPr>
              <a:xfrm>
                <a:off x="188" y="-9525"/>
                <a:ext cx="14351559" cy="14442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Confluence</a:t>
                </a: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F799B-5F94-C0DB-64DA-B2264528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0014" y="4759258"/>
              <a:ext cx="1994768" cy="16382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E25984-CA22-A4F5-636C-91B951665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381" y="4015585"/>
            <a:ext cx="2537238" cy="74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1979</TotalTime>
  <Words>728</Words>
  <Application>Microsoft Macintosh PowerPoint</Application>
  <PresentationFormat>Widescreen</PresentationFormat>
  <Paragraphs>118</Paragraphs>
  <Slides>25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American Typewriter</vt:lpstr>
      <vt:lpstr>Aptos</vt:lpstr>
      <vt:lpstr>Aptos Display</vt:lpstr>
      <vt:lpstr>Arial</vt:lpstr>
      <vt:lpstr>Calibri</vt:lpstr>
      <vt:lpstr>Cambria Math</vt:lpstr>
      <vt:lpstr>CMMI7</vt:lpstr>
      <vt:lpstr>Fira Sans</vt:lpstr>
      <vt:lpstr>Kollektif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Diana Filipa de Pinho Costa</cp:lastModifiedBy>
  <cp:revision>58</cp:revision>
  <dcterms:created xsi:type="dcterms:W3CDTF">2024-09-02T15:24:18Z</dcterms:created>
  <dcterms:modified xsi:type="dcterms:W3CDTF">2024-09-04T18:15:32Z</dcterms:modified>
</cp:coreProperties>
</file>